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6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47215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55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84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080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16843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1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79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059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296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9992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380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2DB5A1E-F055-484A-8729-11DB60187066}" type="datetimeFigureOut">
              <a:rPr lang="zh-TW" altLang="en-US" smtClean="0"/>
              <a:t>2022/12/1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014B6E6-AFBE-4F87-B0AA-2F60E2AEC5B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98254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tmp"/><Relationship Id="rId4" Type="http://schemas.openxmlformats.org/officeDocument/2006/relationships/image" Target="../media/image14.tm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tm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mp"/><Relationship Id="rId4" Type="http://schemas.openxmlformats.org/officeDocument/2006/relationships/image" Target="../media/image5.tm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3E1BA93-8BCB-679B-7992-56184DE1E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0163" y="2985318"/>
            <a:ext cx="6831673" cy="1086237"/>
          </a:xfrm>
        </p:spPr>
        <p:txBody>
          <a:bodyPr>
            <a:normAutofit/>
          </a:bodyPr>
          <a:lstStyle/>
          <a:p>
            <a:r>
              <a:rPr lang="en-US" altLang="zh-TW" sz="4800" dirty="0"/>
              <a:t>Learning Rate / Optimizer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896685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7. </a:t>
            </a:r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Adadelta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2267145"/>
            <a:ext cx="10346703" cy="4407031"/>
          </a:xfrm>
        </p:spPr>
        <p:txBody>
          <a:bodyPr/>
          <a:lstStyle/>
          <a:p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Adadelta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作者認為前面所有的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optimizer(SGD, </a:t>
            </a:r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Adagrad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, RMSprop…)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都有一個問題：</a:t>
            </a:r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pPr marL="0" indent="0">
              <a:buNone/>
            </a:pP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	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修正量的單位與原本的單位不同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牛頓法則是沒有這個問題</a:t>
            </a:r>
            <a:endParaRPr lang="en-US" altLang="zh-TW" dirty="0"/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D5CD00DB-D73B-20EE-F45C-A305FDC07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576" y="3167100"/>
            <a:ext cx="6200848" cy="1027827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id="{DEB8BF03-74AA-83BD-A5DA-66978C8C2B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576" y="4979404"/>
            <a:ext cx="5672905" cy="1432268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3C52C036-A538-74F4-7368-4959102F6641}"/>
              </a:ext>
            </a:extLst>
          </p:cNvPr>
          <p:cNvSpPr txBox="1"/>
          <p:nvPr/>
        </p:nvSpPr>
        <p:spPr>
          <a:xfrm>
            <a:off x="8960032" y="3681013"/>
            <a:ext cx="286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(</a:t>
            </a:r>
            <a:r>
              <a:rPr lang="zh-TW" altLang="en-US" sz="2400" dirty="0"/>
              <a:t>假設</a:t>
            </a:r>
            <a:r>
              <a:rPr lang="en-US" altLang="zh-TW" sz="2400" dirty="0"/>
              <a:t>f</a:t>
            </a:r>
            <a:r>
              <a:rPr lang="zh-TW" altLang="en-US" sz="2400" dirty="0"/>
              <a:t>沒有單位</a:t>
            </a:r>
            <a:r>
              <a:rPr lang="en-US" altLang="zh-TW" sz="2400" dirty="0"/>
              <a:t>)</a:t>
            </a:r>
            <a:endParaRPr lang="zh-TW" altLang="en-US" sz="2400" dirty="0"/>
          </a:p>
        </p:txBody>
      </p:sp>
      <p:pic>
        <p:nvPicPr>
          <p:cNvPr id="30" name="圖片 29">
            <a:extLst>
              <a:ext uri="{FF2B5EF4-FFF2-40B4-BE49-F238E27FC236}">
                <a16:creationId xmlns:a16="http://schemas.microsoft.com/office/drawing/2014/main" id="{9D325FF0-70D0-1464-C2E6-C1C694D5F41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94" r="30607"/>
          <a:stretch/>
        </p:blipFill>
        <p:spPr>
          <a:xfrm>
            <a:off x="8986813" y="5318631"/>
            <a:ext cx="3205187" cy="921113"/>
          </a:xfrm>
          <a:prstGeom prst="rect">
            <a:avLst/>
          </a:prstGeom>
        </p:spPr>
      </p:pic>
      <p:cxnSp>
        <p:nvCxnSpPr>
          <p:cNvPr id="32" name="直線接點 31">
            <a:extLst>
              <a:ext uri="{FF2B5EF4-FFF2-40B4-BE49-F238E27FC236}">
                <a16:creationId xmlns:a16="http://schemas.microsoft.com/office/drawing/2014/main" id="{01E73C48-44A1-149D-A3D7-6D6069C02DCF}"/>
              </a:ext>
            </a:extLst>
          </p:cNvPr>
          <p:cNvCxnSpPr/>
          <p:nvPr/>
        </p:nvCxnSpPr>
        <p:spPr>
          <a:xfrm>
            <a:off x="5530370" y="5891752"/>
            <a:ext cx="73529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82296BD9-8D17-750D-7C57-1D152DC1EDFB}"/>
              </a:ext>
            </a:extLst>
          </p:cNvPr>
          <p:cNvCxnSpPr>
            <a:cxnSpLocks/>
          </p:cNvCxnSpPr>
          <p:nvPr/>
        </p:nvCxnSpPr>
        <p:spPr>
          <a:xfrm>
            <a:off x="10221760" y="6119566"/>
            <a:ext cx="187283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右大括弧 42">
            <a:extLst>
              <a:ext uri="{FF2B5EF4-FFF2-40B4-BE49-F238E27FC236}">
                <a16:creationId xmlns:a16="http://schemas.microsoft.com/office/drawing/2014/main" id="{D505CC79-F1D0-23B7-A46A-D14E91B02B59}"/>
              </a:ext>
            </a:extLst>
          </p:cNvPr>
          <p:cNvSpPr/>
          <p:nvPr/>
        </p:nvSpPr>
        <p:spPr>
          <a:xfrm rot="16200000" flipV="1">
            <a:off x="5656450" y="5021543"/>
            <a:ext cx="342338" cy="536762"/>
          </a:xfrm>
          <a:prstGeom prst="rightBrac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右大括弧 43">
            <a:extLst>
              <a:ext uri="{FF2B5EF4-FFF2-40B4-BE49-F238E27FC236}">
                <a16:creationId xmlns:a16="http://schemas.microsoft.com/office/drawing/2014/main" id="{E3DCE33E-1234-84D7-B3D8-11BD7F6AAFB1}"/>
              </a:ext>
            </a:extLst>
          </p:cNvPr>
          <p:cNvSpPr/>
          <p:nvPr/>
        </p:nvSpPr>
        <p:spPr>
          <a:xfrm rot="16200000" flipV="1">
            <a:off x="10773633" y="4772334"/>
            <a:ext cx="342338" cy="1017529"/>
          </a:xfrm>
          <a:prstGeom prst="rightBrac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8EA36E52-E241-4766-8BAD-D034F000D8CA}"/>
              </a:ext>
            </a:extLst>
          </p:cNvPr>
          <p:cNvSpPr txBox="1"/>
          <p:nvPr/>
        </p:nvSpPr>
        <p:spPr>
          <a:xfrm>
            <a:off x="7010255" y="4409811"/>
            <a:ext cx="286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00B0F0"/>
                </a:solidFill>
              </a:rPr>
              <a:t>希望單位一樣</a:t>
            </a:r>
          </a:p>
        </p:txBody>
      </p: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C4EE201B-B95D-339D-1572-CC78909FD077}"/>
              </a:ext>
            </a:extLst>
          </p:cNvPr>
          <p:cNvCxnSpPr>
            <a:cxnSpLocks/>
            <a:endCxn id="43" idx="1"/>
          </p:cNvCxnSpPr>
          <p:nvPr/>
        </p:nvCxnSpPr>
        <p:spPr>
          <a:xfrm flipH="1">
            <a:off x="5827619" y="4637988"/>
            <a:ext cx="1572422" cy="480767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EDE4FE3B-E1DB-FA47-F911-11EC159490D9}"/>
              </a:ext>
            </a:extLst>
          </p:cNvPr>
          <p:cNvCxnSpPr>
            <a:cxnSpLocks/>
            <a:endCxn id="44" idx="1"/>
          </p:cNvCxnSpPr>
          <p:nvPr/>
        </p:nvCxnSpPr>
        <p:spPr>
          <a:xfrm>
            <a:off x="9483365" y="4637988"/>
            <a:ext cx="1461437" cy="471942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7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7. </a:t>
            </a:r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Adadelta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54695D0-DD30-050E-7016-35ACC5121E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95399" y="1720390"/>
                <a:ext cx="10346703" cy="4407031"/>
              </a:xfrm>
            </p:spPr>
            <p:txBody>
              <a:bodyPr/>
              <a:lstStyle/>
              <a:p>
                <a:r>
                  <a:rPr lang="zh-TW" altLang="en-US" dirty="0">
                    <a:solidFill>
                      <a:srgbClr val="121212"/>
                    </a:solidFill>
                    <a:latin typeface="-apple-system"/>
                  </a:rPr>
                  <a:t>原本</a:t>
                </a:r>
                <a:r>
                  <a:rPr lang="en-US" altLang="zh-TW" dirty="0">
                    <a:solidFill>
                      <a:srgbClr val="121212"/>
                    </a:solidFill>
                    <a:latin typeface="-apple-system"/>
                  </a:rPr>
                  <a:t>RMSprop</a:t>
                </a:r>
                <a:r>
                  <a:rPr lang="zh-TW" altLang="en-US" dirty="0">
                    <a:solidFill>
                      <a:srgbClr val="121212"/>
                    </a:solidFill>
                    <a:latin typeface="-apple-system"/>
                  </a:rPr>
                  <a:t>公式：</a:t>
                </a:r>
                <a:endParaRPr lang="en-US" altLang="zh-TW" dirty="0">
                  <a:solidFill>
                    <a:srgbClr val="121212"/>
                  </a:solidFill>
                  <a:latin typeface="-apple-system"/>
                </a:endParaRPr>
              </a:p>
              <a:p>
                <a:endParaRPr lang="en-US" altLang="zh-TW" dirty="0">
                  <a:solidFill>
                    <a:srgbClr val="121212"/>
                  </a:solidFill>
                  <a:latin typeface="-apple-system"/>
                </a:endParaRPr>
              </a:p>
              <a:p>
                <a:pPr marL="0" indent="0">
                  <a:buNone/>
                </a:pPr>
                <a:endParaRPr lang="en-US" altLang="zh-TW" dirty="0">
                  <a:solidFill>
                    <a:srgbClr val="121212"/>
                  </a:solidFill>
                  <a:latin typeface="-apple-system"/>
                </a:endParaRPr>
              </a:p>
              <a:p>
                <a:r>
                  <a:rPr lang="zh-TW" altLang="en-US" dirty="0">
                    <a:solidFill>
                      <a:srgbClr val="121212"/>
                    </a:solidFill>
                    <a:latin typeface="-apple-system"/>
                  </a:rPr>
                  <a:t>改為：</a:t>
                </a:r>
                <a:r>
                  <a:rPr lang="en-US" altLang="zh-TW" dirty="0">
                    <a:solidFill>
                      <a:srgbClr val="121212"/>
                    </a:solidFill>
                    <a:latin typeface="-apple-system"/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l-GR" altLang="zh-TW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US" altLang="zh-TW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zh-TW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 </m:t>
                    </m:r>
                    <m:f>
                      <m:fPr>
                        <m:ctrlPr>
                          <a:rPr lang="en-US" altLang="zh-TW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TW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altLang="zh-TW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altLang="zh-TW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lang="en-US" altLang="zh-TW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zh-TW" alt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altLang="zh-TW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altLang="zh-TW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zh-TW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𝜀</m:t>
                            </m:r>
                          </m:e>
                        </m:rad>
                      </m:den>
                    </m:f>
                    <m:r>
                      <a:rPr lang="en-US" altLang="zh-TW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altLang="zh-TW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altLang="zh-TW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altLang="zh-TW" dirty="0"/>
              </a:p>
              <a:p>
                <a:pPr marL="0" indent="0">
                  <a:buNone/>
                </a:pPr>
                <a:r>
                  <a:rPr lang="zh-TW" altLang="en-US" dirty="0"/>
                  <a:t>    </a:t>
                </a:r>
                <a:r>
                  <a:rPr lang="en-US" altLang="zh-TW" dirty="0"/>
                  <a:t>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zh-TW" sz="32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3200" i="1">
                        <a:latin typeface="Cambria Math" panose="02040503050406030204" pitchFamily="18" charset="0"/>
                      </a:rPr>
                      <m:t>𝜌</m:t>
                    </m:r>
                    <m:sSub>
                      <m:sSubPr>
                        <m:ctrlPr>
                          <a:rPr lang="en-US" altLang="zh-TW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zh-TW" sz="32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32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sz="3200" i="1">
                        <a:latin typeface="Cambria Math" panose="02040503050406030204" pitchFamily="18" charset="0"/>
                      </a:rPr>
                      <m:t>+(1−</m:t>
                    </m:r>
                    <m:r>
                      <a:rPr lang="zh-TW" altLang="en-US" sz="3200" i="1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TW" sz="3200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TW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US" altLang="zh-TW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zh-TW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altLang="zh-TW" sz="3200" dirty="0"/>
              </a:p>
              <a:p>
                <a:endParaRPr lang="en-US" altLang="zh-TW" dirty="0"/>
              </a:p>
              <a:p>
                <a:r>
                  <a:rPr lang="zh-TW" altLang="en-US" dirty="0"/>
                  <a:t>因此單位就會與</a:t>
                </a:r>
                <a:r>
                  <a:rPr lang="en-US" altLang="zh-TW" dirty="0"/>
                  <a:t>H</a:t>
                </a:r>
                <a:r>
                  <a:rPr lang="en-US" altLang="zh-TW" baseline="30000" dirty="0"/>
                  <a:t>-1</a:t>
                </a:r>
                <a:r>
                  <a:rPr lang="zh-TW" altLang="en-US" baseline="30000" dirty="0"/>
                  <a:t>                                                  </a:t>
                </a:r>
                <a:r>
                  <a:rPr lang="zh-TW" altLang="en-US" dirty="0"/>
                  <a:t>相同</a:t>
                </a:r>
                <a:br>
                  <a:rPr lang="el-GR" altLang="zh-TW" dirty="0"/>
                </a:br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  <a:p>
                <a:endParaRPr lang="en-US" altLang="zh-TW" dirty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54695D0-DD30-050E-7016-35ACC5121E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95399" y="1720390"/>
                <a:ext cx="10346703" cy="4407031"/>
              </a:xfrm>
              <a:blipFill>
                <a:blip r:embed="rId2"/>
                <a:stretch>
                  <a:fillRect l="-471" t="-12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794D9E86-5548-2BA5-716C-97EDCD1E15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382" y="1002662"/>
            <a:ext cx="4618886" cy="1879583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2F354F83-E53C-0D62-7A3C-70798BFED8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990" y="5586835"/>
            <a:ext cx="3439156" cy="1081171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51AA446B-0C2E-B6BC-89E8-65F1E48C47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625" y="5462874"/>
            <a:ext cx="3708998" cy="1205132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58C77EA7-E220-84AF-C7FB-4B0A7EA4038F}"/>
              </a:ext>
            </a:extLst>
          </p:cNvPr>
          <p:cNvSpPr txBox="1"/>
          <p:nvPr/>
        </p:nvSpPr>
        <p:spPr>
          <a:xfrm>
            <a:off x="9331667" y="3238839"/>
            <a:ext cx="286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0000"/>
                </a:solidFill>
              </a:rPr>
              <a:t>不用設</a:t>
            </a:r>
            <a:r>
              <a:rPr lang="en-US" altLang="zh-TW" sz="2400" dirty="0">
                <a:solidFill>
                  <a:srgbClr val="FF0000"/>
                </a:solidFill>
              </a:rPr>
              <a:t>learning rate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E224D19E-2411-4105-549F-95CBDDB2A6A9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8314441" y="3469672"/>
            <a:ext cx="1017226" cy="0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橢圓 14">
            <a:extLst>
              <a:ext uri="{FF2B5EF4-FFF2-40B4-BE49-F238E27FC236}">
                <a16:creationId xmlns:a16="http://schemas.microsoft.com/office/drawing/2014/main" id="{F11138E6-981F-2B7D-7028-02A493F0E934}"/>
              </a:ext>
            </a:extLst>
          </p:cNvPr>
          <p:cNvSpPr/>
          <p:nvPr/>
        </p:nvSpPr>
        <p:spPr>
          <a:xfrm>
            <a:off x="6096000" y="2017336"/>
            <a:ext cx="436775" cy="3487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>
            <a:extLst>
              <a:ext uri="{FF2B5EF4-FFF2-40B4-BE49-F238E27FC236}">
                <a16:creationId xmlns:a16="http://schemas.microsoft.com/office/drawing/2014/main" id="{E0A6EF3B-63B8-B05A-FCAB-35B40BEF70C2}"/>
              </a:ext>
            </a:extLst>
          </p:cNvPr>
          <p:cNvSpPr/>
          <p:nvPr/>
        </p:nvSpPr>
        <p:spPr>
          <a:xfrm>
            <a:off x="5953812" y="2951479"/>
            <a:ext cx="1473148" cy="6484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50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8. Adam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1404592"/>
            <a:ext cx="10346703" cy="5203595"/>
          </a:xfrm>
        </p:spPr>
        <p:txBody>
          <a:bodyPr/>
          <a:lstStyle/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RMSprop 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結合 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Momentum</a:t>
            </a:r>
          </a:p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Momentum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： </a:t>
            </a:r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pPr marL="0" indent="0">
              <a:buNone/>
            </a:pPr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結合 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RMSprop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：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302D3A3-3CE0-5C04-3664-9A6FFB26E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321" y="2171700"/>
            <a:ext cx="4505574" cy="442559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A63AF298-F338-465C-1739-B4490EAC1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92" y="2652744"/>
            <a:ext cx="3385963" cy="1731752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2E29B303-16E9-1C53-A87B-69411DC09A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069" y="4940692"/>
            <a:ext cx="4070931" cy="1656601"/>
          </a:xfrm>
          <a:prstGeom prst="rect">
            <a:avLst/>
          </a:prstGeom>
        </p:spPr>
      </p:pic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35965F07-A1E3-E8EB-37B7-CBD32EAB75B7}"/>
              </a:ext>
            </a:extLst>
          </p:cNvPr>
          <p:cNvCxnSpPr>
            <a:cxnSpLocks/>
          </p:cNvCxnSpPr>
          <p:nvPr/>
        </p:nvCxnSpPr>
        <p:spPr>
          <a:xfrm>
            <a:off x="4138367" y="4138236"/>
            <a:ext cx="50904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F770B76E-A9AA-A6C7-C767-439B2D926920}"/>
              </a:ext>
            </a:extLst>
          </p:cNvPr>
          <p:cNvCxnSpPr>
            <a:cxnSpLocks/>
          </p:cNvCxnSpPr>
          <p:nvPr/>
        </p:nvCxnSpPr>
        <p:spPr>
          <a:xfrm>
            <a:off x="4466954" y="4138236"/>
            <a:ext cx="4611058" cy="16749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87461CCF-116A-2331-9E7E-43FBFB71279E}"/>
              </a:ext>
            </a:extLst>
          </p:cNvPr>
          <p:cNvCxnSpPr>
            <a:cxnSpLocks/>
          </p:cNvCxnSpPr>
          <p:nvPr/>
        </p:nvCxnSpPr>
        <p:spPr>
          <a:xfrm>
            <a:off x="3393982" y="6430521"/>
            <a:ext cx="74438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04C34494-FE94-1633-5D2B-C1DCB9D94DD6}"/>
              </a:ext>
            </a:extLst>
          </p:cNvPr>
          <p:cNvCxnSpPr>
            <a:cxnSpLocks/>
          </p:cNvCxnSpPr>
          <p:nvPr/>
        </p:nvCxnSpPr>
        <p:spPr>
          <a:xfrm>
            <a:off x="4251489" y="6369376"/>
            <a:ext cx="4628560" cy="283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1DBE31B9-7BF0-C480-8ECE-420DDD253C78}"/>
              </a:ext>
            </a:extLst>
          </p:cNvPr>
          <p:cNvCxnSpPr>
            <a:cxnSpLocks/>
          </p:cNvCxnSpPr>
          <p:nvPr/>
        </p:nvCxnSpPr>
        <p:spPr>
          <a:xfrm>
            <a:off x="9154212" y="4226002"/>
            <a:ext cx="252387" cy="240972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0D55E5FE-0D98-8452-BCEE-EA6E75EBB5B1}"/>
              </a:ext>
            </a:extLst>
          </p:cNvPr>
          <p:cNvCxnSpPr>
            <a:cxnSpLocks/>
          </p:cNvCxnSpPr>
          <p:nvPr/>
        </p:nvCxnSpPr>
        <p:spPr>
          <a:xfrm flipV="1">
            <a:off x="9078012" y="4975708"/>
            <a:ext cx="328587" cy="199607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4E5FFA7C-9E8D-F7E2-27E4-9B6D10799CAF}"/>
              </a:ext>
            </a:extLst>
          </p:cNvPr>
          <p:cNvSpPr txBox="1"/>
          <p:nvPr/>
        </p:nvSpPr>
        <p:spPr>
          <a:xfrm>
            <a:off x="9271071" y="4435829"/>
            <a:ext cx="286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 err="1">
                <a:solidFill>
                  <a:srgbClr val="00B0F0"/>
                </a:solidFill>
              </a:rPr>
              <a:t>g</a:t>
            </a:r>
            <a:r>
              <a:rPr lang="en-US" altLang="zh-TW" sz="2400" baseline="-25000" dirty="0" err="1">
                <a:solidFill>
                  <a:srgbClr val="00B0F0"/>
                </a:solidFill>
              </a:rPr>
              <a:t>t</a:t>
            </a:r>
            <a:r>
              <a:rPr lang="en-US" altLang="zh-TW" sz="2400" dirty="0">
                <a:solidFill>
                  <a:srgbClr val="00B0F0"/>
                </a:solidFill>
              </a:rPr>
              <a:t>, g</a:t>
            </a:r>
            <a:r>
              <a:rPr lang="en-US" altLang="zh-TW" sz="2400" baseline="-25000" dirty="0">
                <a:solidFill>
                  <a:srgbClr val="00B0F0"/>
                </a:solidFill>
              </a:rPr>
              <a:t>t</a:t>
            </a:r>
            <a:r>
              <a:rPr lang="en-US" altLang="zh-TW" sz="2400" baseline="30000" dirty="0">
                <a:solidFill>
                  <a:srgbClr val="00B0F0"/>
                </a:solidFill>
              </a:rPr>
              <a:t>2</a:t>
            </a:r>
            <a:r>
              <a:rPr lang="zh-TW" altLang="en-US" sz="2400" dirty="0">
                <a:solidFill>
                  <a:srgbClr val="00B0F0"/>
                </a:solidFill>
              </a:rPr>
              <a:t>的不偏估計值</a:t>
            </a:r>
          </a:p>
        </p:txBody>
      </p:sp>
    </p:spTree>
    <p:extLst>
      <p:ext uri="{BB962C8B-B14F-4D97-AF65-F5344CB8AC3E}">
        <p14:creationId xmlns:p14="http://schemas.microsoft.com/office/powerpoint/2010/main" val="382409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8. Adam </a:t>
            </a:r>
            <a:r>
              <a:rPr lang="en-US" altLang="zh-TW" dirty="0"/>
              <a:t>w/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 learning rate scheduling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1404592"/>
            <a:ext cx="10346703" cy="5203595"/>
          </a:xfrm>
        </p:spPr>
        <p:txBody>
          <a:bodyPr/>
          <a:lstStyle/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302D3A3-3CE0-5C04-3664-9A6FFB26E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321" y="2171700"/>
            <a:ext cx="4505574" cy="4425593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4613BD30-4D79-ACF5-3B8E-1D78652480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490" y="2469395"/>
            <a:ext cx="6113721" cy="3389952"/>
          </a:xfrm>
          <a:prstGeom prst="rect">
            <a:avLst/>
          </a:prstGeom>
        </p:spPr>
      </p:pic>
      <p:sp>
        <p:nvSpPr>
          <p:cNvPr id="13" name="橢圓 12">
            <a:extLst>
              <a:ext uri="{FF2B5EF4-FFF2-40B4-BE49-F238E27FC236}">
                <a16:creationId xmlns:a16="http://schemas.microsoft.com/office/drawing/2014/main" id="{B8668624-DF9D-DC70-3C9B-AE2938E85034}"/>
              </a:ext>
            </a:extLst>
          </p:cNvPr>
          <p:cNvSpPr/>
          <p:nvPr/>
        </p:nvSpPr>
        <p:spPr>
          <a:xfrm>
            <a:off x="9945278" y="5859347"/>
            <a:ext cx="424207" cy="5980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93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9. </a:t>
            </a:r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Adabelief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973" y="2020872"/>
            <a:ext cx="10346703" cy="3026008"/>
          </a:xfrm>
        </p:spPr>
        <p:txBody>
          <a:bodyPr/>
          <a:lstStyle/>
          <a:p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修改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Adam</a:t>
            </a: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適合複雜的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model </a:t>
            </a:r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302D3A3-3CE0-5C04-3664-9A6FFB26E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99" y="2020872"/>
            <a:ext cx="4505574" cy="442559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FCFE2628-01FB-DD3F-C46F-BF962AEE46F4}"/>
                  </a:ext>
                </a:extLst>
              </p:cNvPr>
              <p:cNvSpPr txBox="1"/>
              <p:nvPr/>
            </p:nvSpPr>
            <p:spPr>
              <a:xfrm>
                <a:off x="7805393" y="2844538"/>
                <a:ext cx="2601799" cy="58446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320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3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altLang="zh-TW" sz="32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32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32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32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zh-TW" altLang="en-US" sz="32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zh-TW" altLang="en-US" sz="3200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FCFE2628-01FB-DD3F-C46F-BF962AEE4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5393" y="2844538"/>
                <a:ext cx="2601799" cy="5844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000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1.BGD(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Batch Gradient Descent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67146"/>
            <a:ext cx="9601200" cy="3581400"/>
          </a:xfrm>
        </p:spPr>
        <p:txBody>
          <a:bodyPr/>
          <a:lstStyle/>
          <a:p>
            <a:r>
              <a:rPr lang="zh-TW" altLang="en-US" dirty="0"/>
              <a:t>最簡單的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Gradient Descent </a:t>
            </a:r>
            <a:r>
              <a:rPr lang="en-US" altLang="zh-TW" dirty="0"/>
              <a:t>Optimizer</a:t>
            </a:r>
          </a:p>
          <a:p>
            <a:r>
              <a:rPr lang="zh-TW" altLang="en-US" dirty="0"/>
              <a:t>一次使用所有</a:t>
            </a:r>
            <a:r>
              <a:rPr lang="en-US" altLang="zh-TW" dirty="0"/>
              <a:t>data</a:t>
            </a:r>
            <a:r>
              <a:rPr lang="zh-TW" altLang="en-US" dirty="0"/>
              <a:t>計算</a:t>
            </a:r>
            <a:r>
              <a:rPr lang="en-US" altLang="zh-TW" dirty="0"/>
              <a:t>gradient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3717B3E-FB68-193E-D2D9-5BBB1CE70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600" y="3429000"/>
            <a:ext cx="4043200" cy="170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7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2.SGD(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mini-batch gradient descent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67146"/>
            <a:ext cx="9601200" cy="3581400"/>
          </a:xfrm>
        </p:spPr>
        <p:txBody>
          <a:bodyPr/>
          <a:lstStyle/>
          <a:p>
            <a:r>
              <a:rPr lang="zh-TW" altLang="en-US" dirty="0"/>
              <a:t>與</a:t>
            </a:r>
            <a:r>
              <a:rPr lang="en-US" altLang="zh-TW" dirty="0"/>
              <a:t>BGD</a:t>
            </a:r>
            <a:r>
              <a:rPr lang="zh-TW" altLang="en-US" dirty="0"/>
              <a:t>同理，但每次計算</a:t>
            </a:r>
            <a:r>
              <a:rPr lang="en-US" altLang="zh-TW" dirty="0"/>
              <a:t>gradient</a:t>
            </a:r>
            <a:r>
              <a:rPr lang="zh-TW" altLang="en-US" dirty="0"/>
              <a:t>時只用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mini-batch</a:t>
            </a:r>
            <a:r>
              <a:rPr lang="zh-TW" altLang="en-US" b="0" i="0" dirty="0">
                <a:solidFill>
                  <a:srgbClr val="121212"/>
                </a:solidFill>
                <a:effectLst/>
                <a:latin typeface="-apple-system"/>
              </a:rPr>
              <a:t> 中的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data</a:t>
            </a:r>
          </a:p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gradient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較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Noisy</a:t>
            </a:r>
            <a:endParaRPr lang="en-US" altLang="zh-TW" b="0" i="0" dirty="0">
              <a:solidFill>
                <a:srgbClr val="121212"/>
              </a:solidFill>
              <a:effectLst/>
              <a:latin typeface="-apple-system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3A24622-6E3F-8057-D9FC-744F6DCA35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075"/>
          <a:stretch/>
        </p:blipFill>
        <p:spPr>
          <a:xfrm>
            <a:off x="9041705" y="2171700"/>
            <a:ext cx="2748218" cy="220419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5BAD6FB5-A512-AFE9-34D2-2ACD643F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600" y="3429000"/>
            <a:ext cx="4043200" cy="1706174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54CCBD73-52A0-1951-9C71-17AEBD7A3D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92"/>
          <a:stretch/>
        </p:blipFill>
        <p:spPr>
          <a:xfrm>
            <a:off x="9041705" y="4561986"/>
            <a:ext cx="2990366" cy="220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41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2.SGD(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mini-batch gradient descent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67146"/>
            <a:ext cx="9601200" cy="3581400"/>
          </a:xfrm>
        </p:spPr>
        <p:txBody>
          <a:bodyPr/>
          <a:lstStyle/>
          <a:p>
            <a:r>
              <a:rPr lang="en-US" altLang="zh-TW" dirty="0"/>
              <a:t>mini-batch</a:t>
            </a:r>
            <a:r>
              <a:rPr lang="zh-TW" altLang="en-US" dirty="0"/>
              <a:t>比</a:t>
            </a:r>
            <a:r>
              <a:rPr lang="en-US" altLang="zh-TW" dirty="0"/>
              <a:t>Full batch</a:t>
            </a:r>
            <a:r>
              <a:rPr lang="zh-TW" altLang="en-US" dirty="0"/>
              <a:t>有較好的效果</a:t>
            </a:r>
            <a:endParaRPr lang="en-US" altLang="zh-TW" dirty="0"/>
          </a:p>
          <a:p>
            <a:r>
              <a:rPr lang="zh-TW" altLang="en-US" dirty="0"/>
              <a:t>不同的</a:t>
            </a:r>
            <a:r>
              <a:rPr lang="en-US" altLang="zh-TW" dirty="0"/>
              <a:t>mini-batch</a:t>
            </a:r>
            <a:r>
              <a:rPr lang="zh-TW" altLang="en-US" dirty="0"/>
              <a:t>產生不同的</a:t>
            </a:r>
            <a:r>
              <a:rPr lang="en-US" altLang="zh-TW" dirty="0"/>
              <a:t>function</a:t>
            </a:r>
          </a:p>
          <a:p>
            <a:pPr marL="0" indent="0">
              <a:buNone/>
            </a:pPr>
            <a:r>
              <a:rPr lang="zh-TW" altLang="en-US" dirty="0"/>
              <a:t>       使之較能繼續</a:t>
            </a:r>
            <a:r>
              <a:rPr lang="en-US" altLang="zh-TW" dirty="0"/>
              <a:t>train</a:t>
            </a:r>
            <a:r>
              <a:rPr lang="zh-TW" altLang="en-US" dirty="0"/>
              <a:t>下去</a:t>
            </a:r>
            <a:endParaRPr lang="en-US" altLang="zh-TW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B249ECA-DB2C-713C-02CB-76FE1AF03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199" y="2171700"/>
            <a:ext cx="5563082" cy="4031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3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3.Momentum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67145"/>
            <a:ext cx="9601200" cy="4407031"/>
          </a:xfrm>
        </p:spPr>
        <p:txBody>
          <a:bodyPr/>
          <a:lstStyle/>
          <a:p>
            <a:r>
              <a:rPr lang="zh-TW" altLang="en-US" dirty="0"/>
              <a:t>模仿物理動量的概念，將前面積累的動量當作更新向量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下降初期，因動量與</a:t>
            </a:r>
            <a:r>
              <a:rPr lang="en-US" altLang="zh-TW" dirty="0"/>
              <a:t>gradient</a:t>
            </a:r>
            <a:r>
              <a:rPr lang="zh-TW" altLang="en-US" dirty="0"/>
              <a:t>方向一致，所以可以越跑越快</a:t>
            </a:r>
            <a:endParaRPr lang="en-US" altLang="zh-TW" dirty="0"/>
          </a:p>
          <a:p>
            <a:r>
              <a:rPr lang="zh-TW" altLang="en-US" dirty="0"/>
              <a:t>當跑到</a:t>
            </a:r>
            <a:r>
              <a:rPr lang="en-US" altLang="zh-TW" dirty="0"/>
              <a:t>local min</a:t>
            </a:r>
            <a:r>
              <a:rPr lang="zh-TW" altLang="en-US" dirty="0"/>
              <a:t>的時候，</a:t>
            </a:r>
            <a:r>
              <a:rPr lang="en-US" altLang="zh-TW" dirty="0"/>
              <a:t>gradient -&gt; 0</a:t>
            </a:r>
            <a:r>
              <a:rPr lang="zh-TW" altLang="en-US" dirty="0"/>
              <a:t> ，但仍有動量，因此可以更有效跑出陷阱</a:t>
            </a:r>
            <a:endParaRPr lang="en-US" altLang="zh-TW" dirty="0"/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3859EFE1-2DBD-6367-B7FB-AB77D56FC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342" y="3548791"/>
            <a:ext cx="3385963" cy="1731752"/>
          </a:xfrm>
          <a:prstGeom prst="rect">
            <a:avLst/>
          </a:prstGeom>
        </p:spPr>
      </p:pic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A3D114F7-F1CB-CCFD-38A9-351D931D4C40}"/>
              </a:ext>
            </a:extLst>
          </p:cNvPr>
          <p:cNvCxnSpPr>
            <a:cxnSpLocks/>
          </p:cNvCxnSpPr>
          <p:nvPr/>
        </p:nvCxnSpPr>
        <p:spPr>
          <a:xfrm>
            <a:off x="5761686" y="4066257"/>
            <a:ext cx="90306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393ABB77-9837-2BE6-5866-E4186CCF5B25}"/>
              </a:ext>
            </a:extLst>
          </p:cNvPr>
          <p:cNvSpPr txBox="1"/>
          <p:nvPr/>
        </p:nvSpPr>
        <p:spPr>
          <a:xfrm>
            <a:off x="5797782" y="4112384"/>
            <a:ext cx="1015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</a:rPr>
              <a:t>動量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FAC503E6-5E93-BF35-1EB3-8F876A7FD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342" y="2683659"/>
            <a:ext cx="2682472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89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4.NAG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(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Nesterov Accelerated Gradient)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67145"/>
            <a:ext cx="9601200" cy="4407031"/>
          </a:xfrm>
        </p:spPr>
        <p:txBody>
          <a:bodyPr/>
          <a:lstStyle/>
          <a:p>
            <a:r>
              <a:rPr lang="zh-TW" altLang="en-US" dirty="0"/>
              <a:t>延續</a:t>
            </a:r>
            <a:r>
              <a:rPr lang="en-US" altLang="zh-TW" dirty="0"/>
              <a:t>Momentum</a:t>
            </a:r>
            <a:r>
              <a:rPr lang="zh-TW" altLang="en-US" dirty="0"/>
              <a:t>的概念，但計算</a:t>
            </a:r>
            <a:r>
              <a:rPr lang="en-US" altLang="zh-TW" dirty="0"/>
              <a:t>gradient</a:t>
            </a:r>
            <a:r>
              <a:rPr lang="zh-TW" altLang="en-US" dirty="0"/>
              <a:t>時的位置不一樣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734D0749-794C-6A8B-7183-55595CC0D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4107" y="3853130"/>
            <a:ext cx="4722660" cy="2245372"/>
          </a:xfrm>
          <a:prstGeom prst="rect">
            <a:avLst/>
          </a:prstGeom>
        </p:spPr>
      </p:pic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64CCF4E3-F10D-F788-5CF1-10FEB65732BC}"/>
              </a:ext>
            </a:extLst>
          </p:cNvPr>
          <p:cNvCxnSpPr/>
          <p:nvPr/>
        </p:nvCxnSpPr>
        <p:spPr>
          <a:xfrm>
            <a:off x="9242413" y="4307973"/>
            <a:ext cx="200162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圖片 14">
            <a:extLst>
              <a:ext uri="{FF2B5EF4-FFF2-40B4-BE49-F238E27FC236}">
                <a16:creationId xmlns:a16="http://schemas.microsoft.com/office/drawing/2014/main" id="{DE7B9AE8-49AF-9EDD-6038-426D13E283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673" y="5257005"/>
            <a:ext cx="4374259" cy="792549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982910C3-8D52-51E6-9990-E11C99A982F2}"/>
              </a:ext>
            </a:extLst>
          </p:cNvPr>
          <p:cNvSpPr txBox="1"/>
          <p:nvPr/>
        </p:nvSpPr>
        <p:spPr>
          <a:xfrm>
            <a:off x="2206247" y="3091064"/>
            <a:ext cx="3791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Momentum</a:t>
            </a:r>
            <a:r>
              <a:rPr lang="zh-TW" altLang="en-US" sz="2400" dirty="0"/>
              <a:t>：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46A707D-B1BE-AF5A-6E25-F5B564082B72}"/>
              </a:ext>
            </a:extLst>
          </p:cNvPr>
          <p:cNvSpPr txBox="1"/>
          <p:nvPr/>
        </p:nvSpPr>
        <p:spPr>
          <a:xfrm>
            <a:off x="8678848" y="3091063"/>
            <a:ext cx="112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NAG</a:t>
            </a:r>
            <a:r>
              <a:rPr lang="zh-TW" altLang="en-US" sz="2400" dirty="0"/>
              <a:t>：</a:t>
            </a: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86A6FB16-07DA-0C3F-D84D-26D4F3C33527}"/>
              </a:ext>
            </a:extLst>
          </p:cNvPr>
          <p:cNvCxnSpPr/>
          <p:nvPr/>
        </p:nvCxnSpPr>
        <p:spPr>
          <a:xfrm>
            <a:off x="2806135" y="5884111"/>
            <a:ext cx="200162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944E308F-446E-2D1F-2362-638BDDD8FA69}"/>
              </a:ext>
            </a:extLst>
          </p:cNvPr>
          <p:cNvSpPr txBox="1"/>
          <p:nvPr/>
        </p:nvSpPr>
        <p:spPr>
          <a:xfrm>
            <a:off x="2806134" y="5953514"/>
            <a:ext cx="2001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</a:rPr>
              <a:t>超參數*動量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077ABFBF-FDF4-D883-03F2-A064BB523A99}"/>
              </a:ext>
            </a:extLst>
          </p:cNvPr>
          <p:cNvSpPr txBox="1"/>
          <p:nvPr/>
        </p:nvSpPr>
        <p:spPr>
          <a:xfrm>
            <a:off x="7652170" y="4364978"/>
            <a:ext cx="4612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</a:rPr>
              <a:t>先加上動量後再算該點的</a:t>
            </a:r>
            <a:r>
              <a:rPr lang="en-US" altLang="zh-TW" sz="2400" dirty="0">
                <a:solidFill>
                  <a:srgbClr val="FF0000"/>
                </a:solidFill>
              </a:rPr>
              <a:t>gradient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pic>
        <p:nvPicPr>
          <p:cNvPr id="22" name="圖片 21">
            <a:extLst>
              <a:ext uri="{FF2B5EF4-FFF2-40B4-BE49-F238E27FC236}">
                <a16:creationId xmlns:a16="http://schemas.microsoft.com/office/drawing/2014/main" id="{BB564471-E001-34B2-B798-22F1707DB4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673" y="3811726"/>
            <a:ext cx="2682472" cy="769687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175082EC-12A7-4B94-8CE9-E4EF120F9EF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313"/>
          <a:stretch/>
        </p:blipFill>
        <p:spPr>
          <a:xfrm>
            <a:off x="1642673" y="4581413"/>
            <a:ext cx="3600535" cy="67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6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4.NAG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(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Nesterov Accelerated Gradient)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67145"/>
            <a:ext cx="9601200" cy="4407031"/>
          </a:xfrm>
        </p:spPr>
        <p:txBody>
          <a:bodyPr/>
          <a:lstStyle/>
          <a:p>
            <a:r>
              <a:rPr lang="zh-TW" altLang="en-US" dirty="0"/>
              <a:t>延續</a:t>
            </a:r>
            <a:r>
              <a:rPr lang="en-US" altLang="zh-TW" dirty="0"/>
              <a:t>Momentum</a:t>
            </a:r>
            <a:r>
              <a:rPr lang="zh-TW" altLang="en-US" dirty="0"/>
              <a:t>的概念，但計算</a:t>
            </a:r>
            <a:r>
              <a:rPr lang="en-US" altLang="zh-TW" dirty="0"/>
              <a:t>gradient</a:t>
            </a:r>
            <a:r>
              <a:rPr lang="zh-TW" altLang="en-US" dirty="0"/>
              <a:t>時的位置不一樣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457E647-A1C2-576B-B9D9-5A9C196EAC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32" b="51605"/>
          <a:stretch/>
        </p:blipFill>
        <p:spPr>
          <a:xfrm>
            <a:off x="1371600" y="3552728"/>
            <a:ext cx="4249366" cy="320276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0EF12C29-A275-1FE0-B25C-A6BCFEE25C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96" t="51605"/>
          <a:stretch/>
        </p:blipFill>
        <p:spPr>
          <a:xfrm>
            <a:off x="7179013" y="3660092"/>
            <a:ext cx="3971832" cy="3109529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A1F42025-B545-A388-935E-8589568941A7}"/>
              </a:ext>
            </a:extLst>
          </p:cNvPr>
          <p:cNvSpPr txBox="1"/>
          <p:nvPr/>
        </p:nvSpPr>
        <p:spPr>
          <a:xfrm>
            <a:off x="2206247" y="3091064"/>
            <a:ext cx="3791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Momentum</a:t>
            </a:r>
            <a:r>
              <a:rPr lang="zh-TW" altLang="en-US" sz="2400" dirty="0"/>
              <a:t>：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7E36B16-E67B-A9F9-D046-19C2C1171FA2}"/>
              </a:ext>
            </a:extLst>
          </p:cNvPr>
          <p:cNvSpPr txBox="1"/>
          <p:nvPr/>
        </p:nvSpPr>
        <p:spPr>
          <a:xfrm>
            <a:off x="8678848" y="3091063"/>
            <a:ext cx="112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NAG</a:t>
            </a:r>
            <a:r>
              <a:rPr lang="zh-TW" altLang="en-US" sz="2400" dirty="0"/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3365690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5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. </a:t>
            </a:r>
            <a:r>
              <a:rPr lang="en-US" altLang="zh-TW" b="0" i="0" dirty="0" err="1">
                <a:solidFill>
                  <a:srgbClr val="121212"/>
                </a:solidFill>
                <a:effectLst/>
                <a:latin typeface="-apple-system"/>
              </a:rPr>
              <a:t>Adagrad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2267145"/>
            <a:ext cx="10770909" cy="4680410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對</a:t>
            </a:r>
            <a:r>
              <a:rPr lang="en-US" altLang="zh-TW" dirty="0"/>
              <a:t>learning rate</a:t>
            </a:r>
            <a:r>
              <a:rPr lang="zh-TW" altLang="en-US" dirty="0"/>
              <a:t>乘上一個</a:t>
            </a:r>
            <a:r>
              <a:rPr lang="en-US" altLang="zh-TW" b="0" i="0" dirty="0" err="1">
                <a:solidFill>
                  <a:srgbClr val="121212"/>
                </a:solidFill>
                <a:effectLst/>
                <a:latin typeface="-apple-system"/>
              </a:rPr>
              <a:t>regularizer</a:t>
            </a:r>
            <a:r>
              <a:rPr lang="zh-TW" altLang="en-US" b="0" i="0" dirty="0">
                <a:solidFill>
                  <a:srgbClr val="121212"/>
                </a:solidFill>
                <a:effectLst/>
                <a:latin typeface="-apple-system"/>
              </a:rPr>
              <a:t>，使之能被過去的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gradient</a:t>
            </a:r>
            <a:r>
              <a:rPr lang="zh-TW" altLang="en-US" b="0" i="0" dirty="0">
                <a:solidFill>
                  <a:srgbClr val="121212"/>
                </a:solidFill>
                <a:effectLst/>
                <a:latin typeface="-apple-system"/>
              </a:rPr>
              <a:t>約束</a:t>
            </a:r>
            <a:endParaRPr lang="en-US" altLang="zh-TW" b="0" i="0" dirty="0">
              <a:solidFill>
                <a:srgbClr val="121212"/>
              </a:solidFill>
              <a:effectLst/>
              <a:latin typeface="-apple-system"/>
            </a:endParaRPr>
          </a:p>
          <a:p>
            <a:r>
              <a:rPr lang="zh-TW" altLang="en-US" b="0" i="0" dirty="0">
                <a:solidFill>
                  <a:srgbClr val="121212"/>
                </a:solidFill>
                <a:effectLst/>
                <a:latin typeface="-apple-system"/>
              </a:rPr>
              <a:t>可以針對不同</a:t>
            </a:r>
            <a:r>
              <a:rPr lang="en-US" altLang="zh-TW" b="0" i="0" dirty="0">
                <a:solidFill>
                  <a:srgbClr val="121212"/>
                </a:solidFill>
                <a:effectLst/>
                <a:latin typeface="-apple-system"/>
              </a:rPr>
              <a:t>gradient</a:t>
            </a:r>
            <a:r>
              <a:rPr lang="zh-TW" altLang="en-US" b="0" i="0" dirty="0">
                <a:solidFill>
                  <a:srgbClr val="121212"/>
                </a:solidFill>
                <a:effectLst/>
                <a:latin typeface="-apple-system"/>
              </a:rPr>
              <a:t>做改變，對較緩的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維度給予較大的改變量，較陡的維度較小的改變量</a:t>
            </a:r>
            <a:endParaRPr lang="en-US" altLang="zh-TW" b="0" i="0" dirty="0">
              <a:solidFill>
                <a:srgbClr val="121212"/>
              </a:solidFill>
              <a:effectLst/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endParaRPr lang="en-US" altLang="zh-TW" dirty="0">
              <a:solidFill>
                <a:srgbClr val="121212"/>
              </a:solidFill>
              <a:latin typeface="-apple-system"/>
            </a:endParaRPr>
          </a:p>
          <a:p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但到最後改變量會趨於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0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821E326-6575-3EF0-0F22-10E0B4832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965" y="3203867"/>
            <a:ext cx="3702070" cy="2062161"/>
          </a:xfrm>
          <a:prstGeom prst="rect">
            <a:avLst/>
          </a:prstGeom>
        </p:spPr>
      </p:pic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31E6F92F-0D12-8486-BEF4-64ACB1AED52E}"/>
              </a:ext>
            </a:extLst>
          </p:cNvPr>
          <p:cNvCxnSpPr>
            <a:cxnSpLocks/>
          </p:cNvCxnSpPr>
          <p:nvPr/>
        </p:nvCxnSpPr>
        <p:spPr>
          <a:xfrm>
            <a:off x="5326144" y="3827282"/>
            <a:ext cx="84605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9157B39B-E1CB-A7BC-4393-8FB0A1C8B85A}"/>
              </a:ext>
            </a:extLst>
          </p:cNvPr>
          <p:cNvCxnSpPr/>
          <p:nvPr/>
        </p:nvCxnSpPr>
        <p:spPr>
          <a:xfrm>
            <a:off x="6798297" y="5071622"/>
            <a:ext cx="32993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A23ED020-C4DA-CE34-BE87-80CE55478EC6}"/>
              </a:ext>
            </a:extLst>
          </p:cNvPr>
          <p:cNvCxnSpPr>
            <a:cxnSpLocks/>
          </p:cNvCxnSpPr>
          <p:nvPr/>
        </p:nvCxnSpPr>
        <p:spPr>
          <a:xfrm flipH="1">
            <a:off x="2997724" y="3817856"/>
            <a:ext cx="2751448" cy="12079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C05D2ACE-9A1F-D1F4-0929-E2394673A1B5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6963266" y="5167068"/>
            <a:ext cx="983769" cy="56018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7A415844-879B-2321-AA0F-65EC9338EE11}"/>
              </a:ext>
            </a:extLst>
          </p:cNvPr>
          <p:cNvSpPr txBox="1"/>
          <p:nvPr/>
        </p:nvSpPr>
        <p:spPr>
          <a:xfrm>
            <a:off x="1445051" y="5025768"/>
            <a:ext cx="25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0000"/>
                </a:solidFill>
              </a:rPr>
              <a:t>所有歷代</a:t>
            </a:r>
            <a:r>
              <a:rPr lang="en-US" altLang="zh-TW" sz="2400" dirty="0">
                <a:solidFill>
                  <a:srgbClr val="FF0000"/>
                </a:solidFill>
              </a:rPr>
              <a:t>gradient</a:t>
            </a:r>
          </a:p>
          <a:p>
            <a:pPr algn="ctr"/>
            <a:r>
              <a:rPr lang="zh-TW" altLang="en-US" sz="2400" dirty="0">
                <a:solidFill>
                  <a:srgbClr val="FF0000"/>
                </a:solidFill>
              </a:rPr>
              <a:t>的平方和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75F55EC5-6424-9DE4-A6DD-ABFBCB58D3B3}"/>
              </a:ext>
            </a:extLst>
          </p:cNvPr>
          <p:cNvSpPr txBox="1"/>
          <p:nvPr/>
        </p:nvSpPr>
        <p:spPr>
          <a:xfrm>
            <a:off x="7947035" y="5496417"/>
            <a:ext cx="3791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</a:rPr>
              <a:t>防止分母為</a:t>
            </a:r>
            <a:r>
              <a:rPr lang="en-US" altLang="zh-TW" sz="2400" dirty="0">
                <a:solidFill>
                  <a:srgbClr val="FF0000"/>
                </a:solidFill>
              </a:rPr>
              <a:t>0</a:t>
            </a:r>
            <a:r>
              <a:rPr lang="zh-TW" altLang="en-US" sz="2400" dirty="0">
                <a:solidFill>
                  <a:srgbClr val="FF0000"/>
                </a:solidFill>
              </a:rPr>
              <a:t>的平滑值</a:t>
            </a:r>
          </a:p>
        </p:txBody>
      </p:sp>
    </p:spTree>
    <p:extLst>
      <p:ext uri="{BB962C8B-B14F-4D97-AF65-F5344CB8AC3E}">
        <p14:creationId xmlns:p14="http://schemas.microsoft.com/office/powerpoint/2010/main" val="245231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3B2309-95DA-EE0B-D358-23D00566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6. </a:t>
            </a:r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RMSProp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4695D0-DD30-050E-7016-35ACC512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399" y="2267145"/>
            <a:ext cx="10346703" cy="4407031"/>
          </a:xfrm>
        </p:spPr>
        <p:txBody>
          <a:bodyPr/>
          <a:lstStyle/>
          <a:p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為了防止</a:t>
            </a:r>
            <a:r>
              <a:rPr lang="en-US" altLang="zh-TW" dirty="0" err="1">
                <a:solidFill>
                  <a:srgbClr val="121212"/>
                </a:solidFill>
                <a:latin typeface="-apple-system"/>
              </a:rPr>
              <a:t>Adagrad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改變量會趨於</a:t>
            </a:r>
            <a:r>
              <a:rPr lang="en-US" altLang="zh-TW" dirty="0">
                <a:solidFill>
                  <a:srgbClr val="121212"/>
                </a:solidFill>
                <a:latin typeface="-apple-system"/>
              </a:rPr>
              <a:t>0</a:t>
            </a:r>
            <a:r>
              <a:rPr lang="zh-TW" altLang="en-US" dirty="0">
                <a:solidFill>
                  <a:srgbClr val="121212"/>
                </a:solidFill>
                <a:latin typeface="-apple-system"/>
              </a:rPr>
              <a:t>，使用</a:t>
            </a:r>
            <a:r>
              <a:rPr lang="zh-TW" altLang="en-US" dirty="0"/>
              <a:t>衰減係數</a:t>
            </a:r>
            <a:endParaRPr lang="en-US" altLang="zh-TW" dirty="0"/>
          </a:p>
          <a:p>
            <a:r>
              <a:rPr lang="zh-TW" altLang="en-US" dirty="0"/>
              <a:t>可以藉由衰減係數調整目前</a:t>
            </a:r>
            <a:r>
              <a:rPr lang="en-US" altLang="zh-TW" dirty="0"/>
              <a:t>gradient</a:t>
            </a:r>
            <a:r>
              <a:rPr lang="zh-TW" altLang="en-US" dirty="0"/>
              <a:t>的重要性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D0025A3-0CA7-6AA2-0D63-10469B4C6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067" y="3292847"/>
            <a:ext cx="4618886" cy="1879583"/>
          </a:xfrm>
          <a:prstGeom prst="rect">
            <a:avLst/>
          </a:prstGeom>
        </p:spPr>
      </p:pic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8A8181AC-20CC-ACD2-1AF8-CB62CCC74F6E}"/>
              </a:ext>
            </a:extLst>
          </p:cNvPr>
          <p:cNvCxnSpPr/>
          <p:nvPr/>
        </p:nvCxnSpPr>
        <p:spPr>
          <a:xfrm>
            <a:off x="4629772" y="3847525"/>
            <a:ext cx="32993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B53748DA-F180-2248-9D67-0DE4E2FEAB45}"/>
              </a:ext>
            </a:extLst>
          </p:cNvPr>
          <p:cNvCxnSpPr>
            <a:cxnSpLocks/>
          </p:cNvCxnSpPr>
          <p:nvPr/>
        </p:nvCxnSpPr>
        <p:spPr>
          <a:xfrm flipH="1">
            <a:off x="2618339" y="3847525"/>
            <a:ext cx="2176402" cy="6191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B0821F6-0BDC-38D2-90BF-E4DE498D34E3}"/>
              </a:ext>
            </a:extLst>
          </p:cNvPr>
          <p:cNvSpPr txBox="1"/>
          <p:nvPr/>
        </p:nvSpPr>
        <p:spPr>
          <a:xfrm>
            <a:off x="899472" y="4605811"/>
            <a:ext cx="286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0000"/>
                </a:solidFill>
              </a:rPr>
              <a:t>衰減係數</a:t>
            </a:r>
          </a:p>
        </p:txBody>
      </p:sp>
    </p:spTree>
    <p:extLst>
      <p:ext uri="{BB962C8B-B14F-4D97-AF65-F5344CB8AC3E}">
        <p14:creationId xmlns:p14="http://schemas.microsoft.com/office/powerpoint/2010/main" val="264833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裁剪</Template>
  <TotalTime>343</TotalTime>
  <Words>425</Words>
  <Application>Microsoft Office PowerPoint</Application>
  <PresentationFormat>寬螢幕</PresentationFormat>
  <Paragraphs>111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8" baseType="lpstr">
      <vt:lpstr>-apple-system</vt:lpstr>
      <vt:lpstr>Cambria Math</vt:lpstr>
      <vt:lpstr>Franklin Gothic Book</vt:lpstr>
      <vt:lpstr>裁剪</vt:lpstr>
      <vt:lpstr>PowerPoint 簡報</vt:lpstr>
      <vt:lpstr>1.BGD(Batch Gradient Descent)</vt:lpstr>
      <vt:lpstr>2.SGD(mini-batch gradient descent)</vt:lpstr>
      <vt:lpstr>2.SGD(mini-batch gradient descent)</vt:lpstr>
      <vt:lpstr>3.Momentum</vt:lpstr>
      <vt:lpstr>4.NAG(Nesterov Accelerated Gradient)</vt:lpstr>
      <vt:lpstr>4.NAG(Nesterov Accelerated Gradient)</vt:lpstr>
      <vt:lpstr>5. Adagrad</vt:lpstr>
      <vt:lpstr>6. RMSProp</vt:lpstr>
      <vt:lpstr>7. Adadelta</vt:lpstr>
      <vt:lpstr>7. Adadelta</vt:lpstr>
      <vt:lpstr>8. Adam</vt:lpstr>
      <vt:lpstr>8. Adam w/ learning rate scheduling</vt:lpstr>
      <vt:lpstr>9. Adabelief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進奕 謝</dc:creator>
  <cp:lastModifiedBy>進奕 謝</cp:lastModifiedBy>
  <cp:revision>10</cp:revision>
  <dcterms:created xsi:type="dcterms:W3CDTF">2022-11-30T14:45:41Z</dcterms:created>
  <dcterms:modified xsi:type="dcterms:W3CDTF">2022-12-01T14:34:09Z</dcterms:modified>
</cp:coreProperties>
</file>